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57" r:id="rId4"/>
    <p:sldId id="260" r:id="rId5"/>
    <p:sldId id="259" r:id="rId6"/>
    <p:sldId id="258" r:id="rId7"/>
    <p:sldId id="262" r:id="rId8"/>
    <p:sldId id="261" r:id="rId9"/>
    <p:sldId id="263" r:id="rId10"/>
    <p:sldId id="267" r:id="rId11"/>
    <p:sldId id="268" r:id="rId12"/>
    <p:sldId id="269" r:id="rId13"/>
    <p:sldId id="270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2E244-5539-4F05-AEA1-E2E578AE0E5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B153-F386-4B2B-8107-A3516D005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7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AB153-F386-4B2B-8107-A3516D005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20D2-BD44-6D2F-289F-119DCBC54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19CC0-829E-160C-FAF4-C2A9DFFE8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BA3B4-8C76-637F-846D-E0CC10E0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3F95C-4FAB-EECA-210F-EC815370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ACB83-0AB7-49CA-F71F-13234D9B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4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90A2-D45D-C11C-A6F1-27C1332E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E34B4-BE1B-BBED-7737-3A1A053EF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36489-5C53-7FAA-16DF-D5038B2A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3B092-0887-EE6D-3F13-BA2F0131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E029E-1D6F-0096-87EB-B4CB8B99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8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DD4AD-3D94-1569-FC12-0C01152D6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6E020-2EDD-9AF6-2DCA-95960737E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7B3B-3A08-0963-463A-57E9D468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C723F-F404-DE78-3EDE-08F237C4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1D5B-9F42-0913-9630-403FD566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2816-44C4-9D9D-29BF-E34D88F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DD74-CCF4-9F3D-6874-9ADF6FC84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792D-9512-0305-B065-636C9B03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25AB-3A11-7D0B-566B-77AE64B6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C9660-0254-0140-FD88-7DFBA0D4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A85F-FF4F-2621-973F-8D5F37FA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3B262-9BBC-C377-1C6C-9F85DDC5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9478-2472-15E0-9383-1E448D46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06D6-4A53-7771-52E0-F5368B4A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5DF7-A337-53CC-007F-16365356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7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E83BB-CFEF-ED7D-2FDE-FABC0D27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BB575-7F1B-027B-F36F-B28CC5964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CB969-DA08-F0E1-1DE3-25225E9AE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543AB-ABB9-60C8-F98C-0B321202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B9ED-DDCA-D075-FECD-20865298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37986-D045-0175-743B-3B3DD78F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80D4-2038-3F44-3E5A-5AF5373B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ADE8A-B972-36B6-E248-78B705319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D4AC1-5D7D-B925-BC16-206831D8B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99DA7-2377-2BF6-256C-F1E54EC12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9481-0957-EE07-FC91-851D6BA5D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E2BB6-55F9-1B40-F209-56BB0891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1BD3F-8855-1ACF-8C56-BE60F8BA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CCCCA-E9F4-DB74-4B23-173B6D11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4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BEAC-339E-029C-6FE9-A149B41E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6F172-93E8-D335-51F1-50E65708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99448-F4BE-0D4B-22BC-B702AB1E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FEE3C-A406-127A-392E-A6C3BA4C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130B-9E91-1E1A-0381-6F33FB4A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D4722-2D01-0881-997B-1F65A0EC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CE0DD-CCDF-AB41-2B94-11C113BA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1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F220-2105-38CA-F645-22502E7F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AC94-E3D8-47B7-F97A-D31C149AF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80F2F-087F-BBBC-39CE-87D1D6C91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93F06-2B4B-147F-FAB3-79C2969E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DE5B-5101-86CE-BB3A-BC0FFE9D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18D16-CFAE-267B-A09A-38258F82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349-1224-D714-A334-54A8D084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CF55B-7DEC-4D72-8D6D-0265A558A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88B47-DA4E-0898-B8C5-D1570AD9A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95FC7-103F-F4F9-5550-F804371E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1E74-C500-4323-B669-D64D7505117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C9027-79B8-D89C-01FA-66887A46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65CBF-A465-BAC6-13E0-56FA5E3C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5747-6C7E-44EE-B5F1-AD42B7B9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4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61222-D210-0639-3677-22C81F17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08531-8D34-5A1A-9941-279F49FAD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5BC72-4490-F9A5-F37B-AE5E11188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MU Serif" panose="02000603000000000000" pitchFamily="2" charset="0"/>
              </a:defRPr>
            </a:lvl1pPr>
          </a:lstStyle>
          <a:p>
            <a:fld id="{29D81E74-C500-4323-B669-D64D75051173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53A38-50F1-46E8-7CBB-E86FFA49C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MU Serif" panose="020006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3961-8329-FA7A-71DA-E7FF70745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MU Serif" panose="02000603000000000000" pitchFamily="2" charset="0"/>
              </a:defRPr>
            </a:lvl1pPr>
          </a:lstStyle>
          <a:p>
            <a:fld id="{18945747-6C7E-44EE-B5F1-AD42B7B983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6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MU Serif" panose="020006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MU Serif" panose="020006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MU Serif" panose="020006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MU Serif" panose="020006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erif" panose="020006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erif" panose="020006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math.emory.edu/~davidb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ath.emory.edu/~NETI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emory.edu/~jmchung/" TargetMode="External"/><Relationship Id="rId7" Type="http://schemas.openxmlformats.org/officeDocument/2006/relationships/hyperlink" Target="https://www.math.emory.edu/~ehart5/" TargetMode="External"/><Relationship Id="rId2" Type="http://schemas.openxmlformats.org/officeDocument/2006/relationships/hyperlink" Target="https://www.math.emory.edu/~david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h.emory.edu/~nmilnes/" TargetMode="External"/><Relationship Id="rId5" Type="http://schemas.openxmlformats.org/officeDocument/2006/relationships/hyperlink" Target="https://www.math.emory.edu/~yxi26/" TargetMode="External"/><Relationship Id="rId4" Type="http://schemas.openxmlformats.org/officeDocument/2006/relationships/hyperlink" Target="https://www.math.emory.edu/~al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tthias-chung/" TargetMode="External"/><Relationship Id="rId2" Type="http://schemas.openxmlformats.org/officeDocument/2006/relationships/hyperlink" Target="https://sites.google.com/site/nehagupta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view/griffins-webpage/" TargetMode="External"/><Relationship Id="rId5" Type="http://schemas.openxmlformats.org/officeDocument/2006/relationships/hyperlink" Target="https://sites.google.com/view/matthew-allen/" TargetMode="External"/><Relationship Id="rId4" Type="http://schemas.openxmlformats.org/officeDocument/2006/relationships/hyperlink" Target="https://sites.google.com/view/lucas-onis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tscott.github.io/" TargetMode="External"/><Relationship Id="rId2" Type="http://schemas.openxmlformats.org/officeDocument/2006/relationships/hyperlink" Target="https://ellebuser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x-xz.github.i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ath.emory.edu/~NETI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tes.google.com/view/emory-website-session-sample?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0CE7-2183-FDE0-B4EA-43F190C68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Making a Math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3B65D-C183-5FA2-E022-D7F908657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As an Emory math graduate student, </a:t>
            </a: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with focus on </a:t>
            </a:r>
            <a:r>
              <a:rPr lang="en-US" dirty="0">
                <a:solidFill>
                  <a:schemeClr val="accent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HMTL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Google Sites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or </a:t>
            </a:r>
            <a:r>
              <a:rPr lang="en-US" dirty="0">
                <a:solidFill>
                  <a:schemeClr val="accent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GitHub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1CB2E02-B374-1144-C94D-C157F1180F43}"/>
              </a:ext>
            </a:extLst>
          </p:cNvPr>
          <p:cNvSpPr txBox="1">
            <a:spLocks/>
          </p:cNvSpPr>
          <p:nvPr/>
        </p:nvSpPr>
        <p:spPr>
          <a:xfrm>
            <a:off x="1524000" y="5735636"/>
            <a:ext cx="9144000" cy="644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Disclaimer: These are some popular options I have seen, and I can show some basic principles I’ve learned, but there are infinitely more ways to do this that I don’t know about.  I hope these basic outlines will be helpful.</a:t>
            </a:r>
            <a:endParaRPr lang="en-US" sz="1800" dirty="0">
              <a:solidFill>
                <a:schemeClr val="accent6"/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D1DE-941B-0E75-62F7-DD1ECBEC5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16D6BD-7757-70B2-4E1F-BAFA8A16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89"/>
          <a:stretch>
            <a:fillRect/>
          </a:stretch>
        </p:blipFill>
        <p:spPr>
          <a:xfrm>
            <a:off x="6482298" y="1027906"/>
            <a:ext cx="5065637" cy="5256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02E20D-8D91-97D4-6C92-E60875925B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380"/>
          <a:stretch>
            <a:fillRect/>
          </a:stretch>
        </p:blipFill>
        <p:spPr>
          <a:xfrm>
            <a:off x="6482298" y="1027906"/>
            <a:ext cx="5065637" cy="5256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46314-A90A-31A1-AA49-BE271302D0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839"/>
          <a:stretch>
            <a:fillRect/>
          </a:stretch>
        </p:blipFill>
        <p:spPr>
          <a:xfrm>
            <a:off x="6471954" y="1027906"/>
            <a:ext cx="5086324" cy="52560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47D1AA-3220-3A0B-EC6D-33A08FF7356C}"/>
              </a:ext>
            </a:extLst>
          </p:cNvPr>
          <p:cNvSpPr/>
          <p:nvPr/>
        </p:nvSpPr>
        <p:spPr>
          <a:xfrm>
            <a:off x="9201436" y="5779813"/>
            <a:ext cx="1766657" cy="1953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E29D0-AC69-DBDE-AD57-88F00ACB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Detailed Guide to Stealing Dr. David Borthwick’s Website*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35CC-6A34-260A-9782-26EE38FD9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2903" cy="44686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 Chrome, navigate to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5"/>
              </a:rPr>
              <a:t>https://www.math.emory.edu/~davidb/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Right click and select “View Page Source”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Copy all the lines of HMTL, (Windows: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ctrl+a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ctrl+c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Mac: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cmd+a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cmd+c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632B8-5695-E9FD-FB08-FB487CA1B78A}"/>
              </a:ext>
            </a:extLst>
          </p:cNvPr>
          <p:cNvSpPr txBox="1"/>
          <p:nvPr/>
        </p:nvSpPr>
        <p:spPr>
          <a:xfrm>
            <a:off x="120200" y="6446382"/>
            <a:ext cx="454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*Be sure to ask/credit him before publishing.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712D2C-1506-E9A2-B09A-507257F866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5525"/>
          <a:stretch>
            <a:fillRect/>
          </a:stretch>
        </p:blipFill>
        <p:spPr>
          <a:xfrm>
            <a:off x="6482298" y="1027906"/>
            <a:ext cx="5086324" cy="52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7037-C226-689A-749D-D2B6B43A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Guide to Stealing Dr. David Borthwick’s Website*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74D30-AA34-D124-9C4A-B1E91E062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6967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Create a new folder and a new .html file in that folder (ex: folder “Website Tutorial”, file “borthwick_ex.html”)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Open the .html file in some text editor (ex: Notepad,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VScode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 that text editor, paste the HTML that you copied and save (Windows: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ctrl+v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ctrl+s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Mac: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cmd+v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cmd+s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A8CE4-77D0-946F-DB00-DA1F7A47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21" y="1670302"/>
            <a:ext cx="4711979" cy="4661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DA397-FAA3-D106-F4F3-E8FFC018B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820" y="1627671"/>
            <a:ext cx="4711979" cy="4767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DA1AE-7A9B-A78D-91F9-3C577012E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598" y="2969316"/>
            <a:ext cx="3092422" cy="10736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48BE31-996C-3174-4C1F-D5A62CE27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19" y="1647936"/>
            <a:ext cx="4711978" cy="47244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27AF3E-863D-F86D-6612-3FAC0B14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017" y="1607284"/>
            <a:ext cx="5655581" cy="4350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6BEC5-12E1-CF7A-56EB-0FFEB58F0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8" y="1607284"/>
            <a:ext cx="5680060" cy="43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DA27-4ADF-1F23-3501-16533066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Guide to Stealing Dr. David Borthwick’s Website*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51B4-1DD4-A66B-DEE7-6822B3A96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See what your website looks like by opening your .</a:t>
            </a:r>
            <a:r>
              <a:rPr lang="en-US" dirty="0" err="1"/>
              <a:t>hmtl</a:t>
            </a:r>
            <a:r>
              <a:rPr lang="en-US" dirty="0"/>
              <a:t> file in Chrome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In your .html file, make some changes (ex: “David Borthwick homepage” to “Your Name”). Save.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Back in chrome, reload the page to see your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1EEE-AB15-7B10-A8B8-1D0B9DE5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062" y="1501946"/>
            <a:ext cx="5050502" cy="4990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93948-DA5D-A421-3A4F-67617ED7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774"/>
          <a:stretch>
            <a:fillRect/>
          </a:stretch>
        </p:blipFill>
        <p:spPr>
          <a:xfrm>
            <a:off x="6672210" y="1027906"/>
            <a:ext cx="5254987" cy="5639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4F536-F049-70BA-2C2B-361B3D981E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330"/>
          <a:stretch>
            <a:fillRect/>
          </a:stretch>
        </p:blipFill>
        <p:spPr>
          <a:xfrm>
            <a:off x="6619939" y="1656992"/>
            <a:ext cx="5359528" cy="4519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6A9DD-DB36-2D9A-24DE-4011F8931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3"/>
          <a:stretch>
            <a:fillRect/>
          </a:stretch>
        </p:blipFill>
        <p:spPr>
          <a:xfrm>
            <a:off x="6688531" y="1027906"/>
            <a:ext cx="5253640" cy="51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92B5-6759-881C-CC93-847D7EE1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Guide to Stealing Dr. David Borthwick’s Website*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5C30-7E5E-2450-1BCB-B12940603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Make some other changes, save, and reload in Chrome to check your progress.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You can replace the picture simply by including the picture file in your folder, and changing “davidb.jpg” to the name of your picture.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Play around!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377A7B-7055-1F2C-4023-271574FF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6268102" cy="4042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58F0E-D25F-3729-A5DC-692E6CB6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58" y="2163270"/>
            <a:ext cx="6350047" cy="3367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BC03F6-DF9D-FA8E-FEED-8996B6EC3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435" y="1862870"/>
            <a:ext cx="6506105" cy="4159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CD6B0E-42BC-8DCA-E51C-83CDCA5C2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58" y="2238235"/>
            <a:ext cx="6764657" cy="3461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279FE5-14B6-AD15-51D9-8416AEF8F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58" y="1825625"/>
            <a:ext cx="6575059" cy="40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5010CB-EAF3-BFD2-86FB-4973F4D9EFB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MU Serif" panose="020006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 Detailed Guide to Stealing Dr. David Borthwick’s Website*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643F2-335C-E92A-897C-E99D2A72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59765" cy="46672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n-US" dirty="0"/>
              <a:t>Once things are as you like,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ssh </a:t>
            </a:r>
            <a:r>
              <a:rPr lang="en-US" dirty="0"/>
              <a:t>to server (</a:t>
            </a:r>
            <a:r>
              <a:rPr lang="en-US" dirty="0">
                <a:highlight>
                  <a:srgbClr val="FFFF00"/>
                </a:highlight>
              </a:rPr>
              <a:t>need home directory</a:t>
            </a:r>
            <a:r>
              <a:rPr lang="en-US" dirty="0"/>
              <a:t>)</a:t>
            </a:r>
          </a:p>
          <a:p>
            <a:pPr marL="457200" lvl="1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ssh NETID@lab0z.mathcs.emory.edu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See what folder you are in</a:t>
            </a:r>
          </a:p>
          <a:p>
            <a:pPr marL="0" indent="0" algn="ctr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pwd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15"/>
            </a:pPr>
            <a:r>
              <a:rPr lang="en-US" dirty="0"/>
              <a:t> List everything in folder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</a:p>
          <a:p>
            <a:pPr marL="0" indent="0">
              <a:buNone/>
            </a:pPr>
            <a:r>
              <a:rPr lang="en-US" dirty="0"/>
              <a:t>16. Change directory to </a:t>
            </a:r>
            <a:r>
              <a:rPr lang="en-US" dirty="0" err="1"/>
              <a:t>sunhome</a:t>
            </a:r>
            <a:r>
              <a:rPr lang="en-US" dirty="0"/>
              <a:t>/share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sunhome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/share</a:t>
            </a:r>
          </a:p>
          <a:p>
            <a:pPr marL="0" indent="0" algn="ctr">
              <a:buNone/>
            </a:pPr>
            <a:r>
              <a:rPr lang="en-US" sz="2400" dirty="0"/>
              <a:t>Your website should be placed here in a folder called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public_html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13"/>
            </a:pPr>
            <a:endParaRPr lang="en-US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9D27016-C1CB-37AF-0148-402278190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476" y="1825625"/>
            <a:ext cx="4797318" cy="39522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4EAA3C-835A-7398-58AB-42EE1DDF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476" y="1825625"/>
            <a:ext cx="4797318" cy="39522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4C89EC-CD36-D585-CA7E-94707584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476" y="1825625"/>
            <a:ext cx="4797318" cy="39522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AD0E56-DD97-C804-42A2-79B30BF1D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476" y="1825625"/>
            <a:ext cx="4797318" cy="39522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C14E1CD-31CE-A478-E835-F0949D1C2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476" y="1825625"/>
            <a:ext cx="4797318" cy="39522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575AAD-EEE2-6611-9124-F8324D5B0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336" y="1825624"/>
            <a:ext cx="4814458" cy="39663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B0C756C-2605-54B0-C301-308BC486E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6336" y="1811503"/>
            <a:ext cx="4814458" cy="39663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CEED317-1EDD-3598-79F7-E1ABD29055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334" y="1811502"/>
            <a:ext cx="4814460" cy="3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8A67-0E3B-2744-CEE5-1A522D961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7D878-60B2-AD3B-A469-8522F99F5D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MU Serif" panose="020006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 Detailed Guide to Stealing Dr. David Borthwick’s Website*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E77AA-6A15-AF1E-21FD-F1305013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82197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7"/>
            </a:pPr>
            <a:r>
              <a:rPr lang="en-US" sz="2400" dirty="0"/>
              <a:t>Open a new terminal session locally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n-US" sz="2400" dirty="0"/>
              <a:t>Use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pwd</a:t>
            </a:r>
            <a:r>
              <a:rPr lang="en-US" sz="2400" dirty="0"/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sz="2400" dirty="0"/>
              <a:t>,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n-US" sz="2400" dirty="0"/>
              <a:t> commands to navigate until you see the folder containing your website.  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n-US" sz="2400" dirty="0"/>
              <a:t>Be sure that you have named your folder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public_html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/>
              <a:t>and that your homepage is named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index.html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n-US" sz="2400" dirty="0"/>
              <a:t>Copy this folder to the correct folder in your home directory on the server using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scp</a:t>
            </a:r>
            <a:r>
              <a:rPr lang="en-US" sz="2400" dirty="0"/>
              <a:t> command: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 startAt="17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C8700-58A2-F26E-D3EB-6F681E3E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396" y="1253331"/>
            <a:ext cx="5281723" cy="4351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B8EAF-946D-E747-5357-8EF70135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394" y="1209196"/>
            <a:ext cx="5281723" cy="435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50AF2-D135-C2CB-24EF-ECACA0D3F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395" y="1239974"/>
            <a:ext cx="5281723" cy="43513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BC1064-27CC-609F-C071-DF0A244B8ACA}"/>
              </a:ext>
            </a:extLst>
          </p:cNvPr>
          <p:cNvSpPr txBox="1"/>
          <p:nvPr/>
        </p:nvSpPr>
        <p:spPr>
          <a:xfrm>
            <a:off x="1274617" y="5807631"/>
            <a:ext cx="9679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public_html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NETID@</a:t>
            </a:r>
            <a:r>
              <a:rPr lang="en-US" sz="2000" dirty="0">
                <a:latin typeface="Arial" panose="020B0604020202020204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lab0z.mathcs.emory.edu:/home/NETID/</a:t>
            </a:r>
            <a:r>
              <a:rPr lang="en-US" sz="2000" dirty="0" err="1">
                <a:latin typeface="Arial" panose="020B0604020202020204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sunhome</a:t>
            </a:r>
            <a:r>
              <a:rPr lang="en-US" sz="2000" dirty="0">
                <a:latin typeface="Arial" panose="020B0604020202020204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/share/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3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77DC-35D4-7299-E058-D98DAF12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Detailed Guide to Stealing Dr. David Borthwick’s Website*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FFFE4-71D0-3280-74FE-2879FB8CB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</a:t>
            </a:r>
            <a:r>
              <a:rPr lang="en-US" dirty="0">
                <a:latin typeface="Arial" panose="020B0604020202020204" pitchFamily="34" charset="0"/>
                <a:ea typeface="CMU Sans Serif" panose="02000603000000000000" pitchFamily="2" charset="0"/>
                <a:cs typeface="Arial" panose="020B0604020202020204" pitchFamily="34" charset="0"/>
                <a:hlinkClick r:id="rId2" tooltip="http://math.emory.edu/~NETID"/>
              </a:rPr>
              <a:t>http://math.emory.edu/~NETID</a:t>
            </a:r>
            <a:r>
              <a:rPr lang="en-US" dirty="0">
                <a:latin typeface="Arial" panose="020B0604020202020204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</a:rPr>
              <a:t>to see if things are working</a:t>
            </a:r>
            <a:endParaRPr lang="en-US" dirty="0">
              <a:latin typeface="Arial" panose="020B0604020202020204" pitchFamily="34" charset="0"/>
              <a:ea typeface="CMU Serif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</a:rPr>
              <a:t>To update your website, you can use </a:t>
            </a:r>
            <a:r>
              <a:rPr lang="en-US" dirty="0"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rm</a:t>
            </a:r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</a:rPr>
              <a:t> to delete the current folder, and follow the same steps as before to reupload an updated website.  Make sure you keep local copies safe!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rm –r </a:t>
            </a:r>
            <a:r>
              <a:rPr lang="en-US" dirty="0" err="1"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public_html</a:t>
            </a:r>
            <a:endParaRPr lang="en-US" dirty="0">
              <a:latin typeface="Arial" panose="020B0604020202020204" pitchFamily="34" charset="0"/>
              <a:ea typeface="CMU Serif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</a:rPr>
              <a:t>Debug with me, Michael, Varun, Sergio, or Edgar</a:t>
            </a:r>
          </a:p>
          <a:p>
            <a:pPr marL="0" indent="0" algn="ctr">
              <a:buNone/>
            </a:pPr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  <a:sym typeface="Wingdings" panose="05000000000000000000" pitchFamily="2" charset="2"/>
              </a:rPr>
              <a:t></a:t>
            </a:r>
            <a:endParaRPr lang="en-US" dirty="0"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marL="457200" lvl="1" indent="0">
              <a:buNone/>
            </a:pPr>
            <a:endParaRPr lang="en-US" dirty="0"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4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2A73-2ADD-EEA2-5FC4-1CF8BA63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3AB9-00DC-8096-46D6-7E5339937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Perhaps the most effective website-making strategy I have seen is to find one you like, and essentially copy it</a:t>
            </a: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This is an extremely well-respected strategy in the mathematics community, as far as I can tell</a:t>
            </a: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Looking at examples is a great way to figure out what is important to you.  What did you like?  What didn’t you like?</a:t>
            </a:r>
          </a:p>
        </p:txBody>
      </p:sp>
    </p:spTree>
    <p:extLst>
      <p:ext uri="{BB962C8B-B14F-4D97-AF65-F5344CB8AC3E}">
        <p14:creationId xmlns:p14="http://schemas.microsoft.com/office/powerpoint/2010/main" val="1949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B8A2-8BCC-C08D-EEE6-9046224E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HTML</a:t>
            </a:r>
            <a:r>
              <a:rPr lang="en-US" dirty="0"/>
              <a:t>, hosted by 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874B-60F5-076C-AC42-EFB95ECD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David Borthwick: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2"/>
              </a:rPr>
              <a:t>https://www.math.emory.edu/~davidb/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Julianne Chung:	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3"/>
              </a:rPr>
              <a:t>https://www.math.emory.edu/~jmchung/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Alessandro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Veneziani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: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4"/>
              </a:rPr>
              <a:t>https://www.math.emory.edu/~ale/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Yuanzhe Xi:	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5"/>
              </a:rPr>
              <a:t>https://www.math.emory.edu/~yxi26/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Nat Milnes:	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6"/>
              </a:rPr>
              <a:t>https://www.math.emory.edu/~nmilnes/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Emma Hart:	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7"/>
              </a:rPr>
              <a:t>https://www.math.emory.edu/~ehart5/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0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49042-1016-1582-811A-41FE1B20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B15F-D43D-EC83-7C3E-0862C67F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>
                <a:solidFill>
                  <a:schemeClr val="accent2"/>
                </a:solidFill>
              </a:rPr>
              <a:t>Google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AF5C-C0D8-0541-FEDC-9BA088063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Neha Gupta:		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2"/>
              </a:rPr>
              <a:t>https://sites.google.com/site/nehagupta15/</a:t>
            </a:r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Matthias Chung:		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3"/>
              </a:rPr>
              <a:t>https://sites.google.com/view/matthias-chung/</a:t>
            </a:r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Lucas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Onisk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		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4"/>
              </a:rPr>
              <a:t>https://sites.google.com/view/lucas-onisk/</a:t>
            </a:r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Matthew Allen:		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5"/>
              </a:rPr>
              <a:t>https://sites.google.com/view/matthew-allen/</a:t>
            </a:r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Griffin Johnston:		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6"/>
              </a:rPr>
              <a:t>https://sites.google.com/view/griffins-webpage/</a:t>
            </a:r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2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FDA2-B761-192C-5A00-9DF82910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>
                <a:solidFill>
                  <a:schemeClr val="accent6"/>
                </a:solidFill>
              </a:rPr>
              <a:t>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9B58-3782-99AA-5076-6E7905F7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Elle Buser:		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2"/>
              </a:rPr>
              <a:t>https://ellebuser.github.io/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Mitchell Scott:	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3"/>
              </a:rPr>
              <a:t>https://mtscott.github.io/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Michael Zheng:		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4"/>
              </a:rPr>
              <a:t>https://mx-xz.github.io/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0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34ADF0-E1D5-73ED-A471-1773A244D042}"/>
              </a:ext>
            </a:extLst>
          </p:cNvPr>
          <p:cNvSpPr/>
          <p:nvPr/>
        </p:nvSpPr>
        <p:spPr>
          <a:xfrm>
            <a:off x="7058025" y="3287763"/>
            <a:ext cx="4514850" cy="664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9D2591-D360-32F0-EB65-7A4DB7B7A2D1}"/>
              </a:ext>
            </a:extLst>
          </p:cNvPr>
          <p:cNvSpPr/>
          <p:nvPr/>
        </p:nvSpPr>
        <p:spPr>
          <a:xfrm>
            <a:off x="7058025" y="2247900"/>
            <a:ext cx="4514850" cy="664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7156AA22-AADD-E8E6-248B-6CF45EBA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830"/>
            <a:ext cx="10605583" cy="16374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Ease of Use</a:t>
            </a: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Customizability</a:t>
            </a:r>
          </a:p>
          <a:p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99DB2-AABB-98A6-1A02-4820CF03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which option to 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C2BBF0-B35E-E834-2B46-51802FEF10D7}"/>
              </a:ext>
            </a:extLst>
          </p:cNvPr>
          <p:cNvSpPr txBox="1"/>
          <p:nvPr/>
        </p:nvSpPr>
        <p:spPr>
          <a:xfrm>
            <a:off x="8360121" y="1497677"/>
            <a:ext cx="19106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EHCU Ratings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14BB2-AC4A-BB7E-2AFB-693C2E46C086}"/>
              </a:ext>
            </a:extLst>
          </p:cNvPr>
          <p:cNvSpPr txBox="1"/>
          <p:nvPr/>
        </p:nvSpPr>
        <p:spPr>
          <a:xfrm>
            <a:off x="7171814" y="2389830"/>
            <a:ext cx="8730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HMTL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DD045-BF18-09CF-33F6-96146FB89249}"/>
              </a:ext>
            </a:extLst>
          </p:cNvPr>
          <p:cNvSpPr txBox="1"/>
          <p:nvPr/>
        </p:nvSpPr>
        <p:spPr>
          <a:xfrm>
            <a:off x="10012196" y="2389831"/>
            <a:ext cx="14315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Google Sites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C0AB-DE3A-C7A1-AB25-244E4E0C670A}"/>
              </a:ext>
            </a:extLst>
          </p:cNvPr>
          <p:cNvSpPr txBox="1"/>
          <p:nvPr/>
        </p:nvSpPr>
        <p:spPr>
          <a:xfrm>
            <a:off x="8498734" y="2389830"/>
            <a:ext cx="87305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GitHub</a:t>
            </a:r>
            <a:endParaRPr lang="en-US" dirty="0"/>
          </a:p>
        </p:txBody>
      </p:sp>
      <p:pic>
        <p:nvPicPr>
          <p:cNvPr id="22" name="Picture 21" descr="\documentclass{article}&#10;\usepackage{amsmath}&#10;\usepackage{amssymb}&#10;\usepackage{amsfonts}&#10;\pagestyle{empty}&#10;&#10;% Upp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Greek letters&#10;\newcommand{\bfalpha}{\boldsymbol{\alpha}}&#10;\newcommand{\bfbeta}{\boldsymbol{\beta}}&#10;\newcommand{\bfgamma}{\boldsymbol{\gamma}}&#10;\newcommand{\bfdelta}{\boldsymbol{\delta}}&#10;\newcommand{\bfepsilon}{\boldsymbol{\epsilon}}&#10;\newcommand{\bfvarepsilon}{\boldsymbol{\varepsilon}}&#10;\newcommand{\bftheta}{\boldsymbol{\theta}}&#10;\newcommand{\bfvartheta}{\boldsymbol{\vartheta}}&#10;\newcommand{\bfiota}{\boldsymbol{\iota}}&#10;\newcommand{\bfkappa}{\boldsymbol{\kappa}}&#10;\newcommand{\bflambda}{\boldsymbol{\lambda}}&#10;\newcommand{\bfmu}{\boldsymbol{\mu}}&#10;\newcommand{\bfnu}{\boldsymbol{\nu}}&#10;\newcommand{\bfxi}{\boldsymbol{\xi}}&#10;\newcommand{\bfpi}{\boldsymbol{\pi}}&#10;\newcommand{\bfvarpi}{\boldsymbol{\varpi}}&#10;\newcommand{\bfrho}{\boldsymbol{\rho}}&#10;\newcommand{\bfvarrho}{\boldsymbol{\varrho}}&#10;\newcommand{\bfsigma}{\boldsymbol{\sigma}}&#10;\newcommand{\bfvarsigma}{\boldsymbol{\varsigma}}&#10;\newcommand{\bftau}{\boldsymbol{\tau}}&#10;\newcommand{\bfphi}{\boldsymbol{\phi}}&#10;\newcommand{\bfvarphi}{\boldsymbol{\varphi}}&#10;\newcommand{\bfchi}{\boldsymbol{\chi}}&#10;\newcommand{\bfpsi}{\boldsymbol{\psi}}&#10;\newcommand{\bfomega}{\boldsymbol{\omega}}&#10;&#10;% Uppercase Greek letters&#10;\newcommand{\bfGamma}{\boldsymbol{\Gamma}}&#10;\newcommand{\bfDelta}{\boldsymbol{\Delta}}&#10;\newcommand{\bfTheta}{\boldsymbol{\Theta}}&#10;\newcommand{\bfLambda}{\boldsymbol{\Lambda}}&#10;\newcommand{\bfXi}{\boldsymbol{\Xi}}&#10;\newcommand{\bfPi}{\boldsymbol{\Pi}}&#10;\newcommand{\bfSigma}{\boldsymbol{\Sigma}}&#10;\newcommand{\bfPhi}{\boldsymbol{\Phi}}&#10;\newcommand{\bfPsi}{\boldsymbol{\Psi}}&#10;\newcommand{\bfOmega}{\boldsymbol{\Omega}}&#10;&#10;% Blackboard&#10;\newcommand{\bbR}{\mathbb{R}}&#10;\newcommand{\bbE}{\mathbb{E}}&#10;&#10;% Calligraphic&#10;\newcommand{\calM}{{\mathcal{M}}}&#10;\newcommand{\calR}{{\mathcal{R}}}&#10;\newcommand{\calT}{{\mathcal{T}}}&#10;\newcommand{\calZ}{{\mathcal{Z}}}&#10;&#10;% Math Operators&#10;\DeclareMathOperator*{\argmin}{arg\,min}&#10;\DeclareMathOperator*{\rank}{rank}&#10;\DeclareMathOperator*{\trace}{tr}&#10;\def\t{\ensuremath{^\top}}&#10;&#10;\begin{document}&#10;&#10;$$&lt;&lt;$$&#10;&#10;\end{document}" title="IguanaTex Picture Display">
            <a:extLst>
              <a:ext uri="{FF2B5EF4-FFF2-40B4-BE49-F238E27FC236}">
                <a16:creationId xmlns:a16="http://schemas.microsoft.com/office/drawing/2014/main" id="{549824F7-4C43-E57F-B705-1E74B49425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10" y="2507982"/>
            <a:ext cx="318171" cy="133029"/>
          </a:xfrm>
          <a:prstGeom prst="rect">
            <a:avLst/>
          </a:prstGeom>
        </p:spPr>
      </p:pic>
      <p:pic>
        <p:nvPicPr>
          <p:cNvPr id="70" name="Picture 69" descr="\documentclass{article}&#10;\usepackage{amsmath}&#10;\usepackage{amssymb}&#10;\usepackage{amsfonts}&#10;\pagestyle{empty}&#10;&#10;% Upp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Greek letters&#10;\newcommand{\bfalpha}{\boldsymbol{\alpha}}&#10;\newcommand{\bfbeta}{\boldsymbol{\beta}}&#10;\newcommand{\bfgamma}{\boldsymbol{\gamma}}&#10;\newcommand{\bfdelta}{\boldsymbol{\delta}}&#10;\newcommand{\bfepsilon}{\boldsymbol{\epsilon}}&#10;\newcommand{\bfvarepsilon}{\boldsymbol{\varepsilon}}&#10;\newcommand{\bftheta}{\boldsymbol{\theta}}&#10;\newcommand{\bfvartheta}{\boldsymbol{\vartheta}}&#10;\newcommand{\bfiota}{\boldsymbol{\iota}}&#10;\newcommand{\bfkappa}{\boldsymbol{\kappa}}&#10;\newcommand{\bflambda}{\boldsymbol{\lambda}}&#10;\newcommand{\bfmu}{\boldsymbol{\mu}}&#10;\newcommand{\bfnu}{\boldsymbol{\nu}}&#10;\newcommand{\bfxi}{\boldsymbol{\xi}}&#10;\newcommand{\bfpi}{\boldsymbol{\pi}}&#10;\newcommand{\bfvarpi}{\boldsymbol{\varpi}}&#10;\newcommand{\bfrho}{\boldsymbol{\rho}}&#10;\newcommand{\bfvarrho}{\boldsymbol{\varrho}}&#10;\newcommand{\bfsigma}{\boldsymbol{\sigma}}&#10;\newcommand{\bfvarsigma}{\boldsymbol{\varsigma}}&#10;\newcommand{\bftau}{\boldsymbol{\tau}}&#10;\newcommand{\bfphi}{\boldsymbol{\phi}}&#10;\newcommand{\bfvarphi}{\boldsymbol{\varphi}}&#10;\newcommand{\bfchi}{\boldsymbol{\chi}}&#10;\newcommand{\bfpsi}{\boldsymbol{\psi}}&#10;\newcommand{\bfomega}{\boldsymbol{\omega}}&#10;&#10;% Uppercase Greek letters&#10;\newcommand{\bfGamma}{\boldsymbol{\Gamma}}&#10;\newcommand{\bfDelta}{\boldsymbol{\Delta}}&#10;\newcommand{\bfTheta}{\boldsymbol{\Theta}}&#10;\newcommand{\bfLambda}{\boldsymbol{\Lambda}}&#10;\newcommand{\bfXi}{\boldsymbol{\Xi}}&#10;\newcommand{\bfPi}{\boldsymbol{\Pi}}&#10;\newcommand{\bfSigma}{\boldsymbol{\Sigma}}&#10;\newcommand{\bfPhi}{\boldsymbol{\Phi}}&#10;\newcommand{\bfPsi}{\boldsymbol{\Psi}}&#10;\newcommand{\bfOmega}{\boldsymbol{\Omega}}&#10;&#10;% Blackboard&#10;\newcommand{\bbR}{\mathbb{R}}&#10;\newcommand{\bbE}{\mathbb{E}}&#10;&#10;% Calligraphic&#10;\newcommand{\calM}{{\mathcal{M}}}&#10;\newcommand{\calR}{{\mathcal{R}}}&#10;\newcommand{\calT}{{\mathcal{T}}}&#10;\newcommand{\calZ}{{\mathcal{Z}}}&#10;&#10;% Math Operators&#10;\DeclareMathOperator*{\argmin}{arg\,min}&#10;\DeclareMathOperator*{\rank}{rank}&#10;\DeclareMathOperator*{\trace}{tr}&#10;\def\t{\ensuremath{^\top}}&#10;&#10;\begin{document}&#10;&#10;$$\leq$$&#10;&#10;\end{document}" title="IguanaTex Picture Display">
            <a:extLst>
              <a:ext uri="{FF2B5EF4-FFF2-40B4-BE49-F238E27FC236}">
                <a16:creationId xmlns:a16="http://schemas.microsoft.com/office/drawing/2014/main" id="{6D6AA707-9727-B532-FB86-00EA6388B5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91" y="2507981"/>
            <a:ext cx="141257" cy="17691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AED431-F656-3448-5E74-FEC754A0892F}"/>
              </a:ext>
            </a:extLst>
          </p:cNvPr>
          <p:cNvCxnSpPr>
            <a:cxnSpLocks/>
          </p:cNvCxnSpPr>
          <p:nvPr/>
        </p:nvCxnSpPr>
        <p:spPr>
          <a:xfrm>
            <a:off x="3302238" y="2577989"/>
            <a:ext cx="33917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479D9E-3A46-CEBC-CE44-9F1DBA0DCEC9}"/>
              </a:ext>
            </a:extLst>
          </p:cNvPr>
          <p:cNvCxnSpPr>
            <a:cxnSpLocks/>
          </p:cNvCxnSpPr>
          <p:nvPr/>
        </p:nvCxnSpPr>
        <p:spPr>
          <a:xfrm flipV="1">
            <a:off x="4586289" y="2751839"/>
            <a:ext cx="2125720" cy="815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179416-551A-CF52-B90B-C68081F50FBB}"/>
              </a:ext>
            </a:extLst>
          </p:cNvPr>
          <p:cNvCxnSpPr>
            <a:cxnSpLocks/>
          </p:cNvCxnSpPr>
          <p:nvPr/>
        </p:nvCxnSpPr>
        <p:spPr>
          <a:xfrm>
            <a:off x="4600580" y="3566969"/>
            <a:ext cx="21339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55F5D0-2058-927E-4A62-8E9783C582F5}"/>
              </a:ext>
            </a:extLst>
          </p:cNvPr>
          <p:cNvCxnSpPr>
            <a:cxnSpLocks/>
          </p:cNvCxnSpPr>
          <p:nvPr/>
        </p:nvCxnSpPr>
        <p:spPr>
          <a:xfrm flipV="1">
            <a:off x="3300963" y="3566969"/>
            <a:ext cx="1299617" cy="11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D30C99E-456D-DEB4-F20F-5992EB33394C}"/>
              </a:ext>
            </a:extLst>
          </p:cNvPr>
          <p:cNvSpPr txBox="1"/>
          <p:nvPr/>
        </p:nvSpPr>
        <p:spPr>
          <a:xfrm rot="20322332">
            <a:off x="4564636" y="2933124"/>
            <a:ext cx="21076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 an hour with no experience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DC430F-B597-41AE-9902-154E98B4F7EB}"/>
              </a:ext>
            </a:extLst>
          </p:cNvPr>
          <p:cNvSpPr txBox="1"/>
          <p:nvPr/>
        </p:nvSpPr>
        <p:spPr>
          <a:xfrm>
            <a:off x="4600579" y="3546622"/>
            <a:ext cx="2111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With a lot of time/experience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08DC0E-1A00-D3DC-3AD8-4BDF7C994038}"/>
              </a:ext>
            </a:extLst>
          </p:cNvPr>
          <p:cNvSpPr txBox="1"/>
          <p:nvPr/>
        </p:nvSpPr>
        <p:spPr>
          <a:xfrm>
            <a:off x="10570725" y="3436912"/>
            <a:ext cx="8730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HMTL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A218E6-CC71-8E2C-04C1-CA3425262C25}"/>
              </a:ext>
            </a:extLst>
          </p:cNvPr>
          <p:cNvSpPr txBox="1"/>
          <p:nvPr/>
        </p:nvSpPr>
        <p:spPr>
          <a:xfrm>
            <a:off x="7171961" y="3435472"/>
            <a:ext cx="14315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Google Sites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6D1E6E-D08E-958F-446C-2EF387B8B7F7}"/>
              </a:ext>
            </a:extLst>
          </p:cNvPr>
          <p:cNvSpPr txBox="1"/>
          <p:nvPr/>
        </p:nvSpPr>
        <p:spPr>
          <a:xfrm>
            <a:off x="9239064" y="3435472"/>
            <a:ext cx="87305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GitHub</a:t>
            </a:r>
            <a:endParaRPr lang="en-US" dirty="0"/>
          </a:p>
        </p:txBody>
      </p:sp>
      <p:pic>
        <p:nvPicPr>
          <p:cNvPr id="46" name="Picture 45" descr="\documentclass{article}&#10;\usepackage{amsmath}&#10;\usepackage{amssymb}&#10;\usepackage{amsfonts}&#10;\pagestyle{empty}&#10;&#10;% Upp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Greek letters&#10;\newcommand{\bfalpha}{\boldsymbol{\alpha}}&#10;\newcommand{\bfbeta}{\boldsymbol{\beta}}&#10;\newcommand{\bfgamma}{\boldsymbol{\gamma}}&#10;\newcommand{\bfdelta}{\boldsymbol{\delta}}&#10;\newcommand{\bfepsilon}{\boldsymbol{\epsilon}}&#10;\newcommand{\bfvarepsilon}{\boldsymbol{\varepsilon}}&#10;\newcommand{\bftheta}{\boldsymbol{\theta}}&#10;\newcommand{\bfvartheta}{\boldsymbol{\vartheta}}&#10;\newcommand{\bfiota}{\boldsymbol{\iota}}&#10;\newcommand{\bfkappa}{\boldsymbol{\kappa}}&#10;\newcommand{\bflambda}{\boldsymbol{\lambda}}&#10;\newcommand{\bfmu}{\boldsymbol{\mu}}&#10;\newcommand{\bfnu}{\boldsymbol{\nu}}&#10;\newcommand{\bfxi}{\boldsymbol{\xi}}&#10;\newcommand{\bfpi}{\boldsymbol{\pi}}&#10;\newcommand{\bfvarpi}{\boldsymbol{\varpi}}&#10;\newcommand{\bfrho}{\boldsymbol{\rho}}&#10;\newcommand{\bfvarrho}{\boldsymbol{\varrho}}&#10;\newcommand{\bfsigma}{\boldsymbol{\sigma}}&#10;\newcommand{\bfvarsigma}{\boldsymbol{\varsigma}}&#10;\newcommand{\bftau}{\boldsymbol{\tau}}&#10;\newcommand{\bfphi}{\boldsymbol{\phi}}&#10;\newcommand{\bfvarphi}{\boldsymbol{\varphi}}&#10;\newcommand{\bfchi}{\boldsymbol{\chi}}&#10;\newcommand{\bfpsi}{\boldsymbol{\psi}}&#10;\newcommand{\bfomega}{\boldsymbol{\omega}}&#10;&#10;% Uppercase Greek letters&#10;\newcommand{\bfGamma}{\boldsymbol{\Gamma}}&#10;\newcommand{\bfDelta}{\boldsymbol{\Delta}}&#10;\newcommand{\bfTheta}{\boldsymbol{\Theta}}&#10;\newcommand{\bfLambda}{\boldsymbol{\Lambda}}&#10;\newcommand{\bfXi}{\boldsymbol{\Xi}}&#10;\newcommand{\bfPi}{\boldsymbol{\Pi}}&#10;\newcommand{\bfSigma}{\boldsymbol{\Sigma}}&#10;\newcommand{\bfPhi}{\boldsymbol{\Phi}}&#10;\newcommand{\bfPsi}{\boldsymbol{\Psi}}&#10;\newcommand{\bfOmega}{\boldsymbol{\Omega}}&#10;&#10;% Blackboard&#10;\newcommand{\bbR}{\mathbb{R}}&#10;\newcommand{\bbE}{\mathbb{E}}&#10;&#10;% Calligraphic&#10;\newcommand{\calM}{{\mathcal{M}}}&#10;\newcommand{\calR}{{\mathcal{R}}}&#10;\newcommand{\calT}{{\mathcal{T}}}&#10;\newcommand{\calZ}{{\mathcal{Z}}}&#10;&#10;% Math Operators&#10;\DeclareMathOperator*{\argmin}{arg\,min}&#10;\DeclareMathOperator*{\rank}{rank}&#10;\DeclareMathOperator*{\trace}{tr}&#10;\def\t{\ensuremath{^\top}}&#10;&#10;\begin{document}&#10;&#10;$$&lt;&lt;$$&#10;&#10;\end{document}" title="IguanaTex Picture Display">
            <a:extLst>
              <a:ext uri="{FF2B5EF4-FFF2-40B4-BE49-F238E27FC236}">
                <a16:creationId xmlns:a16="http://schemas.microsoft.com/office/drawing/2014/main" id="{6BA5B8C9-27F2-93C5-2ABC-089DD45AED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21" y="3561272"/>
            <a:ext cx="318171" cy="133029"/>
          </a:xfrm>
          <a:prstGeom prst="rect">
            <a:avLst/>
          </a:prstGeom>
        </p:spPr>
      </p:pic>
      <p:pic>
        <p:nvPicPr>
          <p:cNvPr id="68" name="Picture 67" descr="\documentclass{article}&#10;\usepackage{amsmath}&#10;\usepackage{amssymb}&#10;\usepackage{amsfonts}&#10;\pagestyle{empty}&#10;&#10;% Upp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Greek letters&#10;\newcommand{\bfalpha}{\boldsymbol{\alpha}}&#10;\newcommand{\bfbeta}{\boldsymbol{\beta}}&#10;\newcommand{\bfgamma}{\boldsymbol{\gamma}}&#10;\newcommand{\bfdelta}{\boldsymbol{\delta}}&#10;\newcommand{\bfepsilon}{\boldsymbol{\epsilon}}&#10;\newcommand{\bfvarepsilon}{\boldsymbol{\varepsilon}}&#10;\newcommand{\bftheta}{\boldsymbol{\theta}}&#10;\newcommand{\bfvartheta}{\boldsymbol{\vartheta}}&#10;\newcommand{\bfiota}{\boldsymbol{\iota}}&#10;\newcommand{\bfkappa}{\boldsymbol{\kappa}}&#10;\newcommand{\bflambda}{\boldsymbol{\lambda}}&#10;\newcommand{\bfmu}{\boldsymbol{\mu}}&#10;\newcommand{\bfnu}{\boldsymbol{\nu}}&#10;\newcommand{\bfxi}{\boldsymbol{\xi}}&#10;\newcommand{\bfpi}{\boldsymbol{\pi}}&#10;\newcommand{\bfvarpi}{\boldsymbol{\varpi}}&#10;\newcommand{\bfrho}{\boldsymbol{\rho}}&#10;\newcommand{\bfvarrho}{\boldsymbol{\varrho}}&#10;\newcommand{\bfsigma}{\boldsymbol{\sigma}}&#10;\newcommand{\bfvarsigma}{\boldsymbol{\varsigma}}&#10;\newcommand{\bftau}{\boldsymbol{\tau}}&#10;\newcommand{\bfphi}{\boldsymbol{\phi}}&#10;\newcommand{\bfvarphi}{\boldsymbol{\varphi}}&#10;\newcommand{\bfchi}{\boldsymbol{\chi}}&#10;\newcommand{\bfpsi}{\boldsymbol{\psi}}&#10;\newcommand{\bfomega}{\boldsymbol{\omega}}&#10;&#10;% Uppercase Greek letters&#10;\newcommand{\bfGamma}{\boldsymbol{\Gamma}}&#10;\newcommand{\bfDelta}{\boldsymbol{\Delta}}&#10;\newcommand{\bfTheta}{\boldsymbol{\Theta}}&#10;\newcommand{\bfLambda}{\boldsymbol{\Lambda}}&#10;\newcommand{\bfXi}{\boldsymbol{\Xi}}&#10;\newcommand{\bfPi}{\boldsymbol{\Pi}}&#10;\newcommand{\bfSigma}{\boldsymbol{\Sigma}}&#10;\newcommand{\bfPhi}{\boldsymbol{\Phi}}&#10;\newcommand{\bfPsi}{\boldsymbol{\Psi}}&#10;\newcommand{\bfOmega}{\boldsymbol{\Omega}}&#10;&#10;% Blackboard&#10;\newcommand{\bbR}{\mathbb{R}}&#10;\newcommand{\bbE}{\mathbb{E}}&#10;&#10;% Calligraphic&#10;\newcommand{\calM}{{\mathcal{M}}}&#10;\newcommand{\calR}{{\mathcal{R}}}&#10;\newcommand{\calT}{{\mathcal{T}}}&#10;\newcommand{\calZ}{{\mathcal{Z}}}&#10;&#10;% Math Operators&#10;\DeclareMathOperator*{\argmin}{arg\,min}&#10;\DeclareMathOperator*{\rank}{rank}&#10;\DeclareMathOperator*{\trace}{tr}&#10;\def\t{\ensuremath{^\top}}&#10;&#10;\begin{document}&#10;&#10;$$\leq$$&#10;&#10;\end{document}" title="IguanaTex Picture Display">
            <a:extLst>
              <a:ext uri="{FF2B5EF4-FFF2-40B4-BE49-F238E27FC236}">
                <a16:creationId xmlns:a16="http://schemas.microsoft.com/office/drawing/2014/main" id="{F6761E82-3C8E-FCF9-4902-EF02CF4603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95" y="3555063"/>
            <a:ext cx="141257" cy="176915"/>
          </a:xfrm>
          <a:prstGeom prst="rect">
            <a:avLst/>
          </a:prstGeom>
        </p:spPr>
      </p:pic>
      <p:sp>
        <p:nvSpPr>
          <p:cNvPr id="65" name="Content Placeholder 2 2">
            <a:extLst>
              <a:ext uri="{FF2B5EF4-FFF2-40B4-BE49-F238E27FC236}">
                <a16:creationId xmlns:a16="http://schemas.microsoft.com/office/drawing/2014/main" id="{1DB93E54-6876-3BEB-2ADC-833E68186B9D}"/>
              </a:ext>
            </a:extLst>
          </p:cNvPr>
          <p:cNvSpPr txBox="1">
            <a:spLocks/>
          </p:cNvSpPr>
          <p:nvPr/>
        </p:nvSpPr>
        <p:spPr>
          <a:xfrm>
            <a:off x="838201" y="4638751"/>
            <a:ext cx="3908898" cy="163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Other Factors and Considerations:</a:t>
            </a: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Permanence of the URL</a:t>
            </a: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Cost of a nice URL</a:t>
            </a: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Pride and/or showing off</a:t>
            </a:r>
          </a:p>
        </p:txBody>
      </p:sp>
      <p:sp>
        <p:nvSpPr>
          <p:cNvPr id="71" name="Content Placeholder 2 2">
            <a:extLst>
              <a:ext uri="{FF2B5EF4-FFF2-40B4-BE49-F238E27FC236}">
                <a16:creationId xmlns:a16="http://schemas.microsoft.com/office/drawing/2014/main" id="{40D9D392-9493-F292-5595-6CD966CE0D82}"/>
              </a:ext>
            </a:extLst>
          </p:cNvPr>
          <p:cNvSpPr txBox="1">
            <a:spLocks/>
          </p:cNvSpPr>
          <p:nvPr/>
        </p:nvSpPr>
        <p:spPr>
          <a:xfrm>
            <a:off x="4310985" y="5045414"/>
            <a:ext cx="3908898" cy="120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erif" panose="020006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Needing an account</a:t>
            </a:r>
          </a:p>
          <a:p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Search Engine Optimization???</a:t>
            </a:r>
          </a:p>
          <a:p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6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3BFE-288D-0C11-F30B-FDEED0E3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HTML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1D39C-ACD6-EEF1-5904-2ADC49AE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Create HTML file(s) and edit locally</a:t>
            </a:r>
          </a:p>
          <a:p>
            <a:pPr lvl="1"/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Working from a template makes this </a:t>
            </a:r>
            <a:r>
              <a:rPr lang="en-US" sz="2000" b="1" i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much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easier!  If you choose a structure that you like already, then edit text/images, it is a more straightforward process</a:t>
            </a:r>
          </a:p>
          <a:p>
            <a:pPr lvl="1"/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You can test out your site locally by opening the HTML file in Chrome/other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Email Edgar Leon and ask for a home directory (starting </a:t>
            </a:r>
            <a:r>
              <a:rPr lang="en-US" sz="2400" dirty="0">
                <a:highlight>
                  <a:srgbClr val="FFFF00"/>
                </a:highlight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September 30</a:t>
            </a: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Transfer your files to home/NETID/</a:t>
            </a:r>
            <a:r>
              <a:rPr lang="en-US" sz="2400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sunhome</a:t>
            </a: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/share/</a:t>
            </a:r>
            <a:r>
              <a:rPr lang="en-US" sz="2400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public_html</a:t>
            </a:r>
            <a:endParaRPr lang="en-US" sz="2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Check </a:t>
            </a: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2" tooltip="http://math.emory.edu/~NETID"/>
              </a:rPr>
              <a:t>http://math.emory.edu/~NETID</a:t>
            </a: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to make sure things look ok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Contact Terry about including your URL on the math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Update with vim or by re-transferring local files</a:t>
            </a:r>
          </a:p>
          <a:p>
            <a:pPr marL="0" indent="0">
              <a:buNone/>
            </a:pP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MUCH more detailed instructions at the end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669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3D65-7B6D-87A5-0541-6420B08E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Google Sites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3E6B9-E046-B623-459C-D851F1DE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  <a:hlinkClick r:id="rId2"/>
              </a:rPr>
              <a:t>https://sites.google.com/view/emory-website-session-sample?usp=sharing</a:t>
            </a:r>
            <a:endParaRPr lang="en-US" sz="2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Create a new Google Site (kind of like PowerPoint UI)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Choose domain options and publish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Contact Terry about including your URL on the math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To update your website, edit with the same UI and publish on Google Sites (no other step necessary!)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EFFA5-0B1C-43C5-2132-1F38192E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70" y="3186078"/>
            <a:ext cx="1228896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202C-8869-65D9-52D9-A24A01D2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GitHub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3C1F-D6F3-CA05-5E13-BDA4642CD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Create a new GitHub repository, and name it USERNAME.github.io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Create HTML or Markdown or Other files</a:t>
            </a:r>
          </a:p>
          <a:p>
            <a:pPr lvl="1"/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Markdown is more lightweight than HTML, can be more intuitive and less intensive to learn</a:t>
            </a:r>
          </a:p>
          <a:p>
            <a:pPr lvl="1"/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Again, working from a template can make it even easier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Check USERNAME.github.io to make sure things look ok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Contact Terry about including your URL on the math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To update, make and commit changes to the repository (no other step necessary!)</a:t>
            </a:r>
          </a:p>
        </p:txBody>
      </p:sp>
    </p:spTree>
    <p:extLst>
      <p:ext uri="{BB962C8B-B14F-4D97-AF65-F5344CB8AC3E}">
        <p14:creationId xmlns:p14="http://schemas.microsoft.com/office/powerpoint/2010/main" val="624189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2.74094"/>
  <p:tag name="ORIGINALWIDTH" val=" 173.9783"/>
  <p:tag name="OUTPUTTYPE" val="PNG"/>
  <p:tag name="IGUANATEXVERSION" val="162"/>
  <p:tag name="LATEXADDIN" val="\documentclass{article}&#10;\usepackage{amsmath}&#10;\usepackage{amssymb}&#10;\usepackage{amsfonts}&#10;\pagestyle{empty}&#10;&#10;% Upp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Greek letters&#10;\newcommand{\bfalpha}{\boldsymbol{\alpha}}&#10;\newcommand{\bfbeta}{\boldsymbol{\beta}}&#10;\newcommand{\bfgamma}{\boldsymbol{\gamma}}&#10;\newcommand{\bfdelta}{\boldsymbol{\delta}}&#10;\newcommand{\bfepsilon}{\boldsymbol{\epsilon}}&#10;\newcommand{\bfvarepsilon}{\boldsymbol{\varepsilon}}&#10;\newcommand{\bftheta}{\boldsymbol{\theta}}&#10;\newcommand{\bfvartheta}{\boldsymbol{\vartheta}}&#10;\newcommand{\bfiota}{\boldsymbol{\iota}}&#10;\newcommand{\bfkappa}{\boldsymbol{\kappa}}&#10;\newcommand{\bflambda}{\boldsymbol{\lambda}}&#10;\newcommand{\bfmu}{\boldsymbol{\mu}}&#10;\newcommand{\bfnu}{\boldsymbol{\nu}}&#10;\newcommand{\bfxi}{\boldsymbol{\xi}}&#10;\newcommand{\bfpi}{\boldsymbol{\pi}}&#10;\newcommand{\bfvarpi}{\boldsymbol{\varpi}}&#10;\newcommand{\bfrho}{\boldsymbol{\rho}}&#10;\newcommand{\bfvarrho}{\boldsymbol{\varrho}}&#10;\newcommand{\bfsigma}{\boldsymbol{\sigma}}&#10;\newcommand{\bfvarsigma}{\boldsymbol{\varsigma}}&#10;\newcommand{\bftau}{\boldsymbol{\tau}}&#10;\newcommand{\bfphi}{\boldsymbol{\phi}}&#10;\newcommand{\bfvarphi}{\boldsymbol{\varphi}}&#10;\newcommand{\bfchi}{\boldsymbol{\chi}}&#10;\newcommand{\bfpsi}{\boldsymbol{\psi}}&#10;\newcommand{\bfomega}{\boldsymbol{\omega}}&#10;&#10;% Uppercase Greek letters&#10;\newcommand{\bfGamma}{\boldsymbol{\Gamma}}&#10;\newcommand{\bfDelta}{\boldsymbol{\Delta}}&#10;\newcommand{\bfTheta}{\boldsymbol{\Theta}}&#10;\newcommand{\bfLambda}{\boldsymbol{\Lambda}}&#10;\newcommand{\bfXi}{\boldsymbol{\Xi}}&#10;\newcommand{\bfPi}{\boldsymbol{\Pi}}&#10;\newcommand{\bfSigma}{\boldsymbol{\Sigma}}&#10;\newcommand{\bfPhi}{\boldsymbol{\Phi}}&#10;\newcommand{\bfPsi}{\boldsymbol{\Psi}}&#10;\newcommand{\bfOmega}{\boldsymbol{\Omega}}&#10;&#10;% Blackboard&#10;\newcommand{\bbR}{\mathbb{R}}&#10;\newcommand{\bbE}{\mathbb{E}}&#10;&#10;% Calligraphic&#10;\newcommand{\calM}{{\mathcal{M}}}&#10;\newcommand{\calR}{{\mathcal{R}}}&#10;\newcommand{\calT}{{\mathcal{T}}}&#10;\newcommand{\calZ}{{\mathcal{Z}}}&#10;&#10;% Math Operators&#10;\DeclareMathOperator*{\argmin}{arg\,min}&#10;\DeclareMathOperator*{\rank}{rank}&#10;\DeclareMathOperator*{\trace}{tr}&#10;\def\t{\ensuremath{^\top}}&#10;&#10;\begin{document}&#10;&#10;$$&lt;&lt;$$&#10;&#10;\end{document}"/>
  <p:tag name="IGUANATEXSIZE" val="18"/>
  <p:tag name="IGUANATEXCURSOR" val="369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6.73788"/>
  <p:tag name="ORIGINALWIDTH" val=" 77.24032"/>
  <p:tag name="OUTPUTTYPE" val="PNG"/>
  <p:tag name="IGUANATEXVERSION" val="162"/>
  <p:tag name="LATEXADDIN" val="\documentclass{article}&#10;\usepackage{amsmath}&#10;\usepackage{amssymb}&#10;\usepackage{amsfonts}&#10;\pagestyle{empty}&#10;&#10;% Upp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Greek letters&#10;\newcommand{\bfalpha}{\boldsymbol{\alpha}}&#10;\newcommand{\bfbeta}{\boldsymbol{\beta}}&#10;\newcommand{\bfgamma}{\boldsymbol{\gamma}}&#10;\newcommand{\bfdelta}{\boldsymbol{\delta}}&#10;\newcommand{\bfepsilon}{\boldsymbol{\epsilon}}&#10;\newcommand{\bfvarepsilon}{\boldsymbol{\varepsilon}}&#10;\newcommand{\bftheta}{\boldsymbol{\theta}}&#10;\newcommand{\bfvartheta}{\boldsymbol{\vartheta}}&#10;\newcommand{\bfiota}{\boldsymbol{\iota}}&#10;\newcommand{\bfkappa}{\boldsymbol{\kappa}}&#10;\newcommand{\bflambda}{\boldsymbol{\lambda}}&#10;\newcommand{\bfmu}{\boldsymbol{\mu}}&#10;\newcommand{\bfnu}{\boldsymbol{\nu}}&#10;\newcommand{\bfxi}{\boldsymbol{\xi}}&#10;\newcommand{\bfpi}{\boldsymbol{\pi}}&#10;\newcommand{\bfvarpi}{\boldsymbol{\varpi}}&#10;\newcommand{\bfrho}{\boldsymbol{\rho}}&#10;\newcommand{\bfvarrho}{\boldsymbol{\varrho}}&#10;\newcommand{\bfsigma}{\boldsymbol{\sigma}}&#10;\newcommand{\bfvarsigma}{\boldsymbol{\varsigma}}&#10;\newcommand{\bftau}{\boldsymbol{\tau}}&#10;\newcommand{\bfphi}{\boldsymbol{\phi}}&#10;\newcommand{\bfvarphi}{\boldsymbol{\varphi}}&#10;\newcommand{\bfchi}{\boldsymbol{\chi}}&#10;\newcommand{\bfpsi}{\boldsymbol{\psi}}&#10;\newcommand{\bfomega}{\boldsymbol{\omega}}&#10;&#10;% Uppercase Greek letters&#10;\newcommand{\bfGamma}{\boldsymbol{\Gamma}}&#10;\newcommand{\bfDelta}{\boldsymbol{\Delta}}&#10;\newcommand{\bfTheta}{\boldsymbol{\Theta}}&#10;\newcommand{\bfLambda}{\boldsymbol{\Lambda}}&#10;\newcommand{\bfXi}{\boldsymbol{\Xi}}&#10;\newcommand{\bfPi}{\boldsymbol{\Pi}}&#10;\newcommand{\bfSigma}{\boldsymbol{\Sigma}}&#10;\newcommand{\bfPhi}{\boldsymbol{\Phi}}&#10;\newcommand{\bfPsi}{\boldsymbol{\Psi}}&#10;\newcommand{\bfOmega}{\boldsymbol{\Omega}}&#10;&#10;% Blackboard&#10;\newcommand{\bbR}{\mathbb{R}}&#10;\newcommand{\bbE}{\mathbb{E}}&#10;&#10;% Calligraphic&#10;\newcommand{\calM}{{\mathcal{M}}}&#10;\newcommand{\calR}{{\mathcal{R}}}&#10;\newcommand{\calT}{{\mathcal{T}}}&#10;\newcommand{\calZ}{{\mathcal{Z}}}&#10;&#10;% Math Operators&#10;\DeclareMathOperator*{\argmin}{arg\,min}&#10;\DeclareMathOperator*{\rank}{rank}&#10;\DeclareMathOperator*{\trace}{tr}&#10;\def\t{\ensuremath{^\top}}&#10;&#10;\begin{document}&#10;&#10;$$\leq$$&#10;&#10;\end{document}"/>
  <p:tag name="IGUANATEXSIZE" val="18"/>
  <p:tag name="IGUANATEXCURSOR" val="369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2.74094"/>
  <p:tag name="ORIGINALWIDTH" val=" 173.9783"/>
  <p:tag name="OUTPUTTYPE" val="PNG"/>
  <p:tag name="IGUANATEXVERSION" val="162"/>
  <p:tag name="LATEXADDIN" val="\documentclass{article}&#10;\usepackage{amsmath}&#10;\usepackage{amssymb}&#10;\usepackage{amsfonts}&#10;\pagestyle{empty}&#10;&#10;% Upp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Greek letters&#10;\newcommand{\bfalpha}{\boldsymbol{\alpha}}&#10;\newcommand{\bfbeta}{\boldsymbol{\beta}}&#10;\newcommand{\bfgamma}{\boldsymbol{\gamma}}&#10;\newcommand{\bfdelta}{\boldsymbol{\delta}}&#10;\newcommand{\bfepsilon}{\boldsymbol{\epsilon}}&#10;\newcommand{\bfvarepsilon}{\boldsymbol{\varepsilon}}&#10;\newcommand{\bftheta}{\boldsymbol{\theta}}&#10;\newcommand{\bfvartheta}{\boldsymbol{\vartheta}}&#10;\newcommand{\bfiota}{\boldsymbol{\iota}}&#10;\newcommand{\bfkappa}{\boldsymbol{\kappa}}&#10;\newcommand{\bflambda}{\boldsymbol{\lambda}}&#10;\newcommand{\bfmu}{\boldsymbol{\mu}}&#10;\newcommand{\bfnu}{\boldsymbol{\nu}}&#10;\newcommand{\bfxi}{\boldsymbol{\xi}}&#10;\newcommand{\bfpi}{\boldsymbol{\pi}}&#10;\newcommand{\bfvarpi}{\boldsymbol{\varpi}}&#10;\newcommand{\bfrho}{\boldsymbol{\rho}}&#10;\newcommand{\bfvarrho}{\boldsymbol{\varrho}}&#10;\newcommand{\bfsigma}{\boldsymbol{\sigma}}&#10;\newcommand{\bfvarsigma}{\boldsymbol{\varsigma}}&#10;\newcommand{\bftau}{\boldsymbol{\tau}}&#10;\newcommand{\bfphi}{\boldsymbol{\phi}}&#10;\newcommand{\bfvarphi}{\boldsymbol{\varphi}}&#10;\newcommand{\bfchi}{\boldsymbol{\chi}}&#10;\newcommand{\bfpsi}{\boldsymbol{\psi}}&#10;\newcommand{\bfomega}{\boldsymbol{\omega}}&#10;&#10;% Uppercase Greek letters&#10;\newcommand{\bfGamma}{\boldsymbol{\Gamma}}&#10;\newcommand{\bfDelta}{\boldsymbol{\Delta}}&#10;\newcommand{\bfTheta}{\boldsymbol{\Theta}}&#10;\newcommand{\bfLambda}{\boldsymbol{\Lambda}}&#10;\newcommand{\bfXi}{\boldsymbol{\Xi}}&#10;\newcommand{\bfPi}{\boldsymbol{\Pi}}&#10;\newcommand{\bfSigma}{\boldsymbol{\Sigma}}&#10;\newcommand{\bfPhi}{\boldsymbol{\Phi}}&#10;\newcommand{\bfPsi}{\boldsymbol{\Psi}}&#10;\newcommand{\bfOmega}{\boldsymbol{\Omega}}&#10;&#10;% Blackboard&#10;\newcommand{\bbR}{\mathbb{R}}&#10;\newcommand{\bbE}{\mathbb{E}}&#10;&#10;% Calligraphic&#10;\newcommand{\calM}{{\mathcal{M}}}&#10;\newcommand{\calR}{{\mathcal{R}}}&#10;\newcommand{\calT}{{\mathcal{T}}}&#10;\newcommand{\calZ}{{\mathcal{Z}}}&#10;&#10;% Math Operators&#10;\DeclareMathOperator*{\argmin}{arg\,min}&#10;\DeclareMathOperator*{\rank}{rank}&#10;\DeclareMathOperator*{\trace}{tr}&#10;\def\t{\ensuremath{^\top}}&#10;&#10;\begin{document}&#10;&#10;$$&lt;&lt;$$&#10;&#10;\end{document}"/>
  <p:tag name="IGUANATEXSIZE" val="18"/>
  <p:tag name="IGUANATEXCURSOR" val="369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6.73788"/>
  <p:tag name="ORIGINALWIDTH" val=" 77.24032"/>
  <p:tag name="OUTPUTTYPE" val="PNG"/>
  <p:tag name="IGUANATEXVERSION" val="162"/>
  <p:tag name="LATEXADDIN" val="\documentclass{article}&#10;\usepackage{amsmath}&#10;\usepackage{amssymb}&#10;\usepackage{amsfonts}&#10;\pagestyle{empty}&#10;&#10;% Upp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bold letters&#10;\newcommand{\bfa}{\mathbf{a}}&#10;\newcommand{\bfb}{\mathbf{b}}&#10;\newcommand{\bfc}{\mathbf{c}}&#10;\newcommand{\bfd}{\mathbf{d}}&#10;\newcommand{\bfe}{\mathbf{e}}&#10;\newcommand{\bff}{\mathbf{f}}&#10;\newcommand{\bfg}{\mathbf{g}}&#10;\newcommand{\bfh}{\mathbf{h}}&#10;\newcommand{\bfi}{\mathbf{i}}&#10;\newcommand{\bfj}{\mathbf{j}}&#10;\newcommand{\bfk}{\mathbf{k}}&#10;\newcommand{\bfl}{\mathbf{l}}&#10;\newcommand{\bfm}{\mathbf{m}}&#10;\newcommand{\bfn}{\mathbf{n}}&#10;\newcommand{\bfo}{\mathbf{o}}&#10;\newcommand{\bfp}{\mathbf{p}}&#10;\newcommand{\bfq}{\mathbf{q}}&#10;\newcommand{\bfr}{\mathbf{r}}&#10;\newcommand{\bfs}{\mathbf{s}}&#10;\newcommand{\bft}{\mathbf{t}}&#10;\newcommand{\bfu}{\mathbf{u}}&#10;\newcommand{\bfv}{\mathbf{v}}&#10;\newcommand{\bfw}{\mathbf{w}}&#10;\newcommand{\bfx}{\mathbf{x}}&#10;\newcommand{\bfy}{\mathbf{y}}&#10;\newcommand{\bfz}{\mathbf{z}}&#10;&#10;% Lowercase Greek letters&#10;\newcommand{\bfalpha}{\boldsymbol{\alpha}}&#10;\newcommand{\bfbeta}{\boldsymbol{\beta}}&#10;\newcommand{\bfgamma}{\boldsymbol{\gamma}}&#10;\newcommand{\bfdelta}{\boldsymbol{\delta}}&#10;\newcommand{\bfepsilon}{\boldsymbol{\epsilon}}&#10;\newcommand{\bfvarepsilon}{\boldsymbol{\varepsilon}}&#10;\newcommand{\bftheta}{\boldsymbol{\theta}}&#10;\newcommand{\bfvartheta}{\boldsymbol{\vartheta}}&#10;\newcommand{\bfiota}{\boldsymbol{\iota}}&#10;\newcommand{\bfkappa}{\boldsymbol{\kappa}}&#10;\newcommand{\bflambda}{\boldsymbol{\lambda}}&#10;\newcommand{\bfmu}{\boldsymbol{\mu}}&#10;\newcommand{\bfnu}{\boldsymbol{\nu}}&#10;\newcommand{\bfxi}{\boldsymbol{\xi}}&#10;\newcommand{\bfpi}{\boldsymbol{\pi}}&#10;\newcommand{\bfvarpi}{\boldsymbol{\varpi}}&#10;\newcommand{\bfrho}{\boldsymbol{\rho}}&#10;\newcommand{\bfvarrho}{\boldsymbol{\varrho}}&#10;\newcommand{\bfsigma}{\boldsymbol{\sigma}}&#10;\newcommand{\bfvarsigma}{\boldsymbol{\varsigma}}&#10;\newcommand{\bftau}{\boldsymbol{\tau}}&#10;\newcommand{\bfphi}{\boldsymbol{\phi}}&#10;\newcommand{\bfvarphi}{\boldsymbol{\varphi}}&#10;\newcommand{\bfchi}{\boldsymbol{\chi}}&#10;\newcommand{\bfpsi}{\boldsymbol{\psi}}&#10;\newcommand{\bfomega}{\boldsymbol{\omega}}&#10;&#10;% Uppercase Greek letters&#10;\newcommand{\bfGamma}{\boldsymbol{\Gamma}}&#10;\newcommand{\bfDelta}{\boldsymbol{\Delta}}&#10;\newcommand{\bfTheta}{\boldsymbol{\Theta}}&#10;\newcommand{\bfLambda}{\boldsymbol{\Lambda}}&#10;\newcommand{\bfXi}{\boldsymbol{\Xi}}&#10;\newcommand{\bfPi}{\boldsymbol{\Pi}}&#10;\newcommand{\bfSigma}{\boldsymbol{\Sigma}}&#10;\newcommand{\bfPhi}{\boldsymbol{\Phi}}&#10;\newcommand{\bfPsi}{\boldsymbol{\Psi}}&#10;\newcommand{\bfOmega}{\boldsymbol{\Omega}}&#10;&#10;% Blackboard&#10;\newcommand{\bbR}{\mathbb{R}}&#10;\newcommand{\bbE}{\mathbb{E}}&#10;&#10;% Calligraphic&#10;\newcommand{\calM}{{\mathcal{M}}}&#10;\newcommand{\calR}{{\mathcal{R}}}&#10;\newcommand{\calT}{{\mathcal{T}}}&#10;\newcommand{\calZ}{{\mathcal{Z}}}&#10;&#10;% Math Operators&#10;\DeclareMathOperator*{\argmin}{arg\,min}&#10;\DeclareMathOperator*{\rank}{rank}&#10;\DeclareMathOperator*{\trace}{tr}&#10;\def\t{\ensuremath{^\top}}&#10;&#10;\begin{document}&#10;&#10;$$\leq$$&#10;&#10;\end{document}"/>
  <p:tag name="IGUANATEXSIZE" val="18"/>
  <p:tag name="IGUANATEXCURSOR" val="369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1255</Words>
  <Application>Microsoft Office PowerPoint</Application>
  <PresentationFormat>Widescreen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CMU Sans Serif</vt:lpstr>
      <vt:lpstr>CMU Serif</vt:lpstr>
      <vt:lpstr>Office Theme</vt:lpstr>
      <vt:lpstr>Making a Math Website</vt:lpstr>
      <vt:lpstr>Get Inspiration</vt:lpstr>
      <vt:lpstr>Examples: HTML, hosted by Emory</vt:lpstr>
      <vt:lpstr>Examples: Google Sites</vt:lpstr>
      <vt:lpstr>Examples: GitHub</vt:lpstr>
      <vt:lpstr>Choosing which option to use</vt:lpstr>
      <vt:lpstr>HTML:</vt:lpstr>
      <vt:lpstr>Google Sites:</vt:lpstr>
      <vt:lpstr>GitHub:</vt:lpstr>
      <vt:lpstr>A Detailed Guide to Stealing Dr. David Borthwick’s Website*</vt:lpstr>
      <vt:lpstr>A Detailed Guide to Stealing Dr. David Borthwick’s Website*</vt:lpstr>
      <vt:lpstr>A Detailed Guide to Stealing Dr. David Borthwick’s Website*</vt:lpstr>
      <vt:lpstr>A Detailed Guide to Stealing Dr. David Borthwick’s Website*</vt:lpstr>
      <vt:lpstr>PowerPoint Presentation</vt:lpstr>
      <vt:lpstr>PowerPoint Presentation</vt:lpstr>
      <vt:lpstr>A Detailed Guide to Stealing Dr. David Borthwick’s Website*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Hart</dc:creator>
  <cp:lastModifiedBy>Emma Hart</cp:lastModifiedBy>
  <cp:revision>17</cp:revision>
  <dcterms:created xsi:type="dcterms:W3CDTF">2025-08-29T20:05:45Z</dcterms:created>
  <dcterms:modified xsi:type="dcterms:W3CDTF">2025-10-17T04:33:25Z</dcterms:modified>
</cp:coreProperties>
</file>